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340" r:id="rId3"/>
    <p:sldId id="275" r:id="rId4"/>
    <p:sldId id="302" r:id="rId5"/>
    <p:sldId id="308" r:id="rId6"/>
    <p:sldId id="347" r:id="rId7"/>
    <p:sldId id="316" r:id="rId8"/>
    <p:sldId id="281" r:id="rId9"/>
    <p:sldId id="348" r:id="rId10"/>
    <p:sldId id="283" r:id="rId11"/>
    <p:sldId id="332" r:id="rId12"/>
    <p:sldId id="276" r:id="rId13"/>
    <p:sldId id="326" r:id="rId14"/>
    <p:sldId id="349" r:id="rId15"/>
    <p:sldId id="313" r:id="rId16"/>
    <p:sldId id="345" r:id="rId17"/>
    <p:sldId id="350" r:id="rId18"/>
    <p:sldId id="351" r:id="rId19"/>
    <p:sldId id="314" r:id="rId20"/>
    <p:sldId id="33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A9A5"/>
    <a:srgbClr val="CBEAF0"/>
    <a:srgbClr val="0FB7BD"/>
    <a:srgbClr val="BEE5E8"/>
    <a:srgbClr val="7ED1D6"/>
    <a:srgbClr val="7DCFD4"/>
    <a:srgbClr val="00B2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2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5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07540"/>
              </p:ext>
            </p:extLst>
          </p:nvPr>
        </p:nvGraphicFramePr>
        <p:xfrm>
          <a:off x="2117329" y="2080429"/>
          <a:ext cx="9399936" cy="381168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48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shining (adj)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/ˈʃaɪ.nɪŋ/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lấp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lánh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tỏa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historic (adj)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/hɪˈstɒr.ɪk/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nổi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trong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lịch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sử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rich (adj)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/rɪtʃ/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nhiều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348145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6" name="shining ">
            <a:hlinkClick r:id="" action="ppaction://media"/>
            <a:extLst>
              <a:ext uri="{FF2B5EF4-FFF2-40B4-BE49-F238E27FC236}">
                <a16:creationId xmlns:a16="http://schemas.microsoft.com/office/drawing/2014/main" id="{D4BCB011-9365-FA54-04CD-D433AC36D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02871" y="2703559"/>
            <a:ext cx="785222" cy="785222"/>
          </a:xfrm>
          <a:prstGeom prst="rect">
            <a:avLst/>
          </a:prstGeom>
        </p:spPr>
      </p:pic>
      <p:pic>
        <p:nvPicPr>
          <p:cNvPr id="8" name="historic ">
            <a:hlinkClick r:id="" action="ppaction://media"/>
            <a:extLst>
              <a:ext uri="{FF2B5EF4-FFF2-40B4-BE49-F238E27FC236}">
                <a16:creationId xmlns:a16="http://schemas.microsoft.com/office/drawing/2014/main" id="{790EBA6D-EE82-B0FF-BAFF-F6AAF9B46A2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8969" y="3872618"/>
            <a:ext cx="819124" cy="819124"/>
          </a:xfrm>
          <a:prstGeom prst="rect">
            <a:avLst/>
          </a:prstGeom>
        </p:spPr>
      </p:pic>
      <p:pic>
        <p:nvPicPr>
          <p:cNvPr id="9" name="rich ">
            <a:hlinkClick r:id="" action="ppaction://media"/>
            <a:extLst>
              <a:ext uri="{FF2B5EF4-FFF2-40B4-BE49-F238E27FC236}">
                <a16:creationId xmlns:a16="http://schemas.microsoft.com/office/drawing/2014/main" id="{0D7965C9-A891-6D17-D805-122B37448FF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3903" y="4909943"/>
            <a:ext cx="843157" cy="84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8644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Discuss and choose the correct answer A, B, or C.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C97D66-CFE1-2AC6-41A3-635FD824FF3A}"/>
              </a:ext>
            </a:extLst>
          </p:cNvPr>
          <p:cNvSpPr txBox="1"/>
          <p:nvPr/>
        </p:nvSpPr>
        <p:spPr>
          <a:xfrm>
            <a:off x="1186543" y="1924067"/>
            <a:ext cx="6096000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is near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Australia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USA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UK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New Zealand is famous for its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film industry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beautiful nature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modern cities</a:t>
            </a:r>
            <a:r>
              <a:rPr lang="en-US" sz="24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54FC7C9-9248-288B-E89B-2B7EBD649245}"/>
              </a:ext>
            </a:extLst>
          </p:cNvPr>
          <p:cNvSpPr/>
          <p:nvPr/>
        </p:nvSpPr>
        <p:spPr>
          <a:xfrm>
            <a:off x="1148443" y="2645229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77EF7C-2402-463D-EA19-577828D1EF21}"/>
              </a:ext>
            </a:extLst>
          </p:cNvPr>
          <p:cNvSpPr/>
          <p:nvPr/>
        </p:nvSpPr>
        <p:spPr>
          <a:xfrm>
            <a:off x="1148443" y="5366658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148489"/>
            <a:ext cx="1114954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passage and match the words in bold from the passage (1-4) with their meanings (a-d). 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657916-0387-4EB1-D0BE-40039A1D36D7}"/>
              </a:ext>
            </a:extLst>
          </p:cNvPr>
          <p:cNvSpPr txBox="1"/>
          <p:nvPr/>
        </p:nvSpPr>
        <p:spPr>
          <a:xfrm>
            <a:off x="487067" y="2082126"/>
            <a:ext cx="556446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242021"/>
                </a:solidFill>
                <a:effectLst/>
                <a:latin typeface="ChronicaPro-Book"/>
              </a:rPr>
              <a:t>NEW ZEALAND</a:t>
            </a:r>
          </a:p>
          <a:p>
            <a:pPr algn="just"/>
            <a:r>
              <a:rPr lang="en-US" b="0" i="0" dirty="0">
                <a:solidFill>
                  <a:srgbClr val="242021"/>
                </a:solidFill>
                <a:effectLst/>
                <a:latin typeface="ChronicaPro-Book"/>
              </a:rPr>
              <a:t>New Zealand is an island country in the Pacific Ocean. It is one of the most interesting countries in the world. Everywhere you go, you can see amazing natural landscapes: green mountains,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hronicaPro-Medium"/>
              </a:rPr>
              <a:t>shining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Book"/>
              </a:rPr>
              <a:t>beaches, high waterfalls, and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hronicaPro-Medium"/>
              </a:rPr>
              <a:t>ancient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Book"/>
              </a:rPr>
              <a:t>forests. You can visit the beautiful place where they filmed 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BookIt"/>
              </a:rPr>
              <a:t>The Lord of the Rings, 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Book"/>
              </a:rPr>
              <a:t>or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hronicaPro-Medium"/>
              </a:rPr>
              <a:t>historic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Book"/>
              </a:rPr>
              <a:t>Queenstown. This is also a great country for lovers of outdoor activities. You can always find something to do here: skiing, boating, bushwalking. New Zealand is 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ChronicaPro-Medium"/>
              </a:rPr>
              <a:t>rich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Medium"/>
              </a:rPr>
              <a:t> 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Book"/>
              </a:rPr>
              <a:t>in culture. Most visitors to New Zealand love its unique </a:t>
            </a:r>
            <a:r>
              <a:rPr lang="en-US" b="0" i="0" dirty="0" err="1">
                <a:solidFill>
                  <a:srgbClr val="242021"/>
                </a:solidFill>
                <a:effectLst/>
                <a:latin typeface="ChronicaPro-Book"/>
              </a:rPr>
              <a:t>Maori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Book"/>
              </a:rPr>
              <a:t> culture. The </a:t>
            </a:r>
            <a:r>
              <a:rPr lang="en-US" b="0" i="0" dirty="0" err="1">
                <a:solidFill>
                  <a:srgbClr val="242021"/>
                </a:solidFill>
                <a:effectLst/>
                <a:latin typeface="ChronicaPro-Book"/>
              </a:rPr>
              <a:t>Maori</a:t>
            </a:r>
            <a:r>
              <a:rPr lang="en-US" b="0" i="0" dirty="0">
                <a:solidFill>
                  <a:srgbClr val="242021"/>
                </a:solidFill>
                <a:effectLst/>
                <a:latin typeface="ChronicaPro-Book"/>
              </a:rPr>
              <a:t> are the native people of this country. They are famous for their unique tattoos and haka dance. A visit to this beautiful country will be an experience you will never forget</a:t>
            </a:r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5EA811-3B45-E859-C706-C0DE8EEDE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777064"/>
              </p:ext>
            </p:extLst>
          </p:nvPr>
        </p:nvGraphicFramePr>
        <p:xfrm>
          <a:off x="6330043" y="2621419"/>
          <a:ext cx="5663439" cy="3291840"/>
        </p:xfrm>
        <a:graphic>
          <a:graphicData uri="http://schemas.openxmlformats.org/drawingml/2006/table">
            <a:tbl>
              <a:tblPr/>
              <a:tblGrid>
                <a:gridCol w="2073879">
                  <a:extLst>
                    <a:ext uri="{9D8B030D-6E8A-4147-A177-3AD203B41FA5}">
                      <a16:colId xmlns:a16="http://schemas.microsoft.com/office/drawing/2014/main" val="4232838063"/>
                    </a:ext>
                  </a:extLst>
                </a:gridCol>
                <a:gridCol w="3589560">
                  <a:extLst>
                    <a:ext uri="{9D8B030D-6E8A-4147-A177-3AD203B41FA5}">
                      <a16:colId xmlns:a16="http://schemas.microsoft.com/office/drawing/2014/main" val="137645251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1.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shining 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a.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connected with the past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5951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 dirty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2.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ancient 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b.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having a lot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86268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3. </a:t>
                      </a:r>
                      <a:r>
                        <a:rPr lang="en-US" sz="24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historic </a:t>
                      </a:r>
                      <a:endParaRPr lang="en-US" sz="36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c.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bright and sunny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312879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i="0">
                          <a:solidFill>
                            <a:srgbClr val="F26548"/>
                          </a:solidFill>
                          <a:effectLst/>
                          <a:latin typeface="ChronicaPro-Bold"/>
                        </a:rPr>
                        <a:t>4. </a:t>
                      </a:r>
                      <a:r>
                        <a:rPr lang="en-US" sz="2400" b="0" i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rich </a:t>
                      </a:r>
                      <a:endParaRPr lang="en-US" sz="36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00A9A5"/>
                          </a:solidFill>
                          <a:effectLst/>
                          <a:latin typeface="ChronicaPro-Medium"/>
                        </a:rPr>
                        <a:t>d. </a:t>
                      </a:r>
                      <a:r>
                        <a:rPr lang="en-US" sz="2400" b="0" i="0" dirty="0">
                          <a:solidFill>
                            <a:srgbClr val="242021"/>
                          </a:solidFill>
                          <a:effectLst/>
                          <a:latin typeface="ChronicaPro-Book"/>
                        </a:rPr>
                        <a:t>very, very old</a:t>
                      </a:r>
                      <a:endParaRPr lang="en-US" sz="36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5815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6C8102-FE1E-AAD6-DF25-913AD8D13F7C}"/>
              </a:ext>
            </a:extLst>
          </p:cNvPr>
          <p:cNvCxnSpPr/>
          <p:nvPr/>
        </p:nvCxnSpPr>
        <p:spPr>
          <a:xfrm>
            <a:off x="7663543" y="3091543"/>
            <a:ext cx="740228" cy="16670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F33E97-2FEC-5F5A-3D15-E2070036681E}"/>
              </a:ext>
            </a:extLst>
          </p:cNvPr>
          <p:cNvCxnSpPr/>
          <p:nvPr/>
        </p:nvCxnSpPr>
        <p:spPr>
          <a:xfrm>
            <a:off x="7663543" y="3925077"/>
            <a:ext cx="740228" cy="166706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D301C9-119D-C207-E3BB-45C9EEDB309C}"/>
              </a:ext>
            </a:extLst>
          </p:cNvPr>
          <p:cNvCxnSpPr>
            <a:cxnSpLocks/>
          </p:cNvCxnSpPr>
          <p:nvPr/>
        </p:nvCxnSpPr>
        <p:spPr>
          <a:xfrm flipV="1">
            <a:off x="7663543" y="3091543"/>
            <a:ext cx="740228" cy="16616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91F5C7-3C9F-F461-6EBC-C09123938B80}"/>
              </a:ext>
            </a:extLst>
          </p:cNvPr>
          <p:cNvCxnSpPr>
            <a:cxnSpLocks/>
          </p:cNvCxnSpPr>
          <p:nvPr/>
        </p:nvCxnSpPr>
        <p:spPr>
          <a:xfrm flipV="1">
            <a:off x="7647992" y="3930483"/>
            <a:ext cx="740228" cy="16616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7035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the passage again and choose the correct answer A, B, or C.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5B9896-941C-538D-4106-EB8B576148F7}"/>
              </a:ext>
            </a:extLst>
          </p:cNvPr>
          <p:cNvSpPr txBox="1"/>
          <p:nvPr/>
        </p:nvSpPr>
        <p:spPr>
          <a:xfrm>
            <a:off x="511950" y="1916831"/>
            <a:ext cx="6997959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New Zealand is a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country.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strange 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rich 		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beautiful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A natural attraction of New Zealand is its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 err="1">
                <a:solidFill>
                  <a:srgbClr val="1F2023"/>
                </a:solidFill>
                <a:effectLst/>
                <a:latin typeface="ChronicaPro-Book"/>
              </a:rPr>
              <a:t>Maori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 culture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shining beaches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outdoor activities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New Zealanders love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haka dancing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sports and games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indoor activities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6DEEE0-1298-38C8-9F1B-FC7BC8AD12D4}"/>
              </a:ext>
            </a:extLst>
          </p:cNvPr>
          <p:cNvSpPr txBox="1"/>
          <p:nvPr/>
        </p:nvSpPr>
        <p:spPr>
          <a:xfrm>
            <a:off x="6885991" y="1910757"/>
            <a:ext cx="6096000" cy="4854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The haka dance is an example of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the </a:t>
            </a:r>
            <a:r>
              <a:rPr lang="en-US" sz="2400" b="0" i="0" dirty="0" err="1">
                <a:solidFill>
                  <a:srgbClr val="1F2023"/>
                </a:solidFill>
                <a:effectLst/>
                <a:latin typeface="ChronicaPro-Book"/>
              </a:rPr>
              <a:t>Maori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 culture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New Zealand’s history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outdoor activities</a:t>
            </a:r>
          </a:p>
          <a:p>
            <a:pPr>
              <a:lnSpc>
                <a:spcPct val="130000"/>
              </a:lnSpc>
            </a:pP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The writer mentioned </a:t>
            </a:r>
            <a:r>
              <a:rPr lang="en-US" sz="1600" b="0" i="0" dirty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as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one of New Zealand’s attractions.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traditional food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hard-working people</a:t>
            </a:r>
            <a:b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1F2023"/>
                </a:solidFill>
                <a:effectLst/>
                <a:latin typeface="ChronicaPro-Book"/>
              </a:rPr>
              <a:t>rich culture</a:t>
            </a:r>
            <a:r>
              <a:rPr lang="en-US" sz="2400" dirty="0"/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69DEB40-3822-DD90-B0C9-FD2E2033BDFD}"/>
              </a:ext>
            </a:extLst>
          </p:cNvPr>
          <p:cNvSpPr/>
          <p:nvPr/>
        </p:nvSpPr>
        <p:spPr>
          <a:xfrm>
            <a:off x="4128018" y="2489719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5FBE311-8F05-7F98-6801-3B6056D7F31A}"/>
              </a:ext>
            </a:extLst>
          </p:cNvPr>
          <p:cNvSpPr/>
          <p:nvPr/>
        </p:nvSpPr>
        <p:spPr>
          <a:xfrm>
            <a:off x="487067" y="3929970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1BE887-9629-58BB-D6F5-62679A223B4D}"/>
              </a:ext>
            </a:extLst>
          </p:cNvPr>
          <p:cNvSpPr/>
          <p:nvPr/>
        </p:nvSpPr>
        <p:spPr>
          <a:xfrm>
            <a:off x="487067" y="5823858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E5B31B-53E3-0258-4356-940170F4B6E8}"/>
              </a:ext>
            </a:extLst>
          </p:cNvPr>
          <p:cNvSpPr/>
          <p:nvPr/>
        </p:nvSpPr>
        <p:spPr>
          <a:xfrm>
            <a:off x="6864059" y="2489719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7ABEA79-F0D1-3635-5F7B-0D7862BFF868}"/>
              </a:ext>
            </a:extLst>
          </p:cNvPr>
          <p:cNvSpPr/>
          <p:nvPr/>
        </p:nvSpPr>
        <p:spPr>
          <a:xfrm>
            <a:off x="6864059" y="6302829"/>
            <a:ext cx="429986" cy="40821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9" y="4142742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Guessing: What country is it?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146321" cy="196655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Work in pairs. Discuss and choose the correct answer A, B, or C. (p. 130).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words in bold from the passage (1-4) with their meanings (a-d).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Read the passage again and choose the correct answer A, B, or C.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142519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Note two things you like about New Zealand. Share them with your partner.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Prepare a short introduction of Scotland and present it to the class.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3162684"/>
            <a:ext cx="758915" cy="98005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47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3663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Note two things you like about New Zealand. Share them with your partner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AEE4B3-2C6D-5298-5CF2-CF7E504E159A}"/>
              </a:ext>
            </a:extLst>
          </p:cNvPr>
          <p:cNvSpPr txBox="1"/>
          <p:nvPr/>
        </p:nvSpPr>
        <p:spPr>
          <a:xfrm>
            <a:off x="1131589" y="2556693"/>
            <a:ext cx="609600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8A80"/>
                </a:solidFill>
                <a:effectLst/>
                <a:latin typeface="ChronicaPro-Medium"/>
              </a:rPr>
              <a:t>You can start with: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Medium"/>
              </a:rPr>
            </a:br>
            <a:r>
              <a:rPr lang="en-US" sz="2800" b="0" i="1" dirty="0">
                <a:solidFill>
                  <a:srgbClr val="242021"/>
                </a:solidFill>
                <a:effectLst/>
                <a:latin typeface="ChronicaPro-Book"/>
              </a:rPr>
              <a:t>There are two things I like about </a:t>
            </a:r>
          </a:p>
          <a:p>
            <a:pPr>
              <a:lnSpc>
                <a:spcPct val="150000"/>
              </a:lnSpc>
            </a:pPr>
            <a:r>
              <a:rPr lang="en-US" sz="2800" b="0" i="1" dirty="0">
                <a:solidFill>
                  <a:srgbClr val="242021"/>
                </a:solidFill>
                <a:effectLst/>
                <a:latin typeface="ChronicaPro-Book"/>
              </a:rPr>
              <a:t>New Zealand. They are ...</a:t>
            </a:r>
            <a:r>
              <a:rPr lang="en-US" sz="2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Prepare a short introduction of Scotland and present it to the class.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78161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WHILE-SPEAKING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1CA1A9-69F6-520E-1975-C883EEC8A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644" y="2429237"/>
            <a:ext cx="4997485" cy="33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16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9" y="4142742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0438" y="5316737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Guessing: What country is it?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146321" cy="196655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Work in pairs. Discuss and choose the correct answer A, B, or C. (p. 130).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words in bold from the passage (1-4) with their meanings (a-d).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Read the passage again and choose the correct answer A, B, or C.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142519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Note two things you like about New Zealand. Share them with your partner.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Prepare a short introduction of Scotland and present it to the class.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3162684"/>
            <a:ext cx="758915" cy="98005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8" y="4481397"/>
            <a:ext cx="792397" cy="8353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91584" y="5491956"/>
            <a:ext cx="6156385" cy="44428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12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7066" y="1245820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Give comments for their friends and vote for the most interesting and informative presentation.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540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POST-READING&amp;SPEAKING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1CA1A9-69F6-520E-1975-C883EEC8A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972" y="2581637"/>
            <a:ext cx="4997485" cy="337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6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DC22B-8272-48AE-A2F8-E498AB91F562}"/>
              </a:ext>
            </a:extLst>
          </p:cNvPr>
          <p:cNvSpPr/>
          <p:nvPr/>
        </p:nvSpPr>
        <p:spPr>
          <a:xfrm>
            <a:off x="2003685" y="5604672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READING</a:t>
            </a:r>
            <a:endParaRPr lang="en-GB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F79300-709C-4679-9BF7-CAD4C3B678CD}"/>
              </a:ext>
            </a:extLst>
          </p:cNvPr>
          <p:cNvSpPr/>
          <p:nvPr/>
        </p:nvSpPr>
        <p:spPr>
          <a:xfrm>
            <a:off x="7870236" y="5604672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13" name="Picture 2" descr="New Zealand | A Relaxing Nature Vacation 4K - YouTube">
            <a:extLst>
              <a:ext uri="{FF2B5EF4-FFF2-40B4-BE49-F238E27FC236}">
                <a16:creationId xmlns:a16="http://schemas.microsoft.com/office/drawing/2014/main" id="{5DCEBEA8-566B-17AE-D03D-B9706C39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8" y="2103882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cotland 4K - Scenic Relaxation Film With Calming Music - YouTube">
            <a:extLst>
              <a:ext uri="{FF2B5EF4-FFF2-40B4-BE49-F238E27FC236}">
                <a16:creationId xmlns:a16="http://schemas.microsoft.com/office/drawing/2014/main" id="{592125CE-30A5-10F7-32A5-F3F417EF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27" y="2103882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9147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71963" y="190029"/>
            <a:ext cx="983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pic>
        <p:nvPicPr>
          <p:cNvPr id="1026" name="Picture 2" descr="New Zealand | A Relaxing Nature Vacation 4K - YouTube">
            <a:extLst>
              <a:ext uri="{FF2B5EF4-FFF2-40B4-BE49-F238E27FC236}">
                <a16:creationId xmlns:a16="http://schemas.microsoft.com/office/drawing/2014/main" id="{DA9573BA-7A16-1A32-1D1A-EEFA708B7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7" y="2763030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otland 4K - Scenic Relaxation Film With Calming Music - YouTube">
            <a:extLst>
              <a:ext uri="{FF2B5EF4-FFF2-40B4-BE49-F238E27FC236}">
                <a16:creationId xmlns:a16="http://schemas.microsoft.com/office/drawing/2014/main" id="{2F99F360-EE11-EB26-EDD2-498E4D74D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6" y="2763030"/>
            <a:ext cx="5314405" cy="31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CCF00B-D588-4061-B624-88E7E5518CE7}"/>
              </a:ext>
            </a:extLst>
          </p:cNvPr>
          <p:cNvSpPr txBox="1"/>
          <p:nvPr/>
        </p:nvSpPr>
        <p:spPr>
          <a:xfrm>
            <a:off x="1231641" y="2525080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Prepare short phrases/sentences to describe the photos of your favourite English-speaking country.</a:t>
            </a:r>
            <a:endParaRPr lang="en-US" sz="4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BA86-4921-4750-A3F3-65C4ABCDC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009" y="2714611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10745" y="2058344"/>
            <a:ext cx="10077005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reading skill for specific information about New Zealand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evelop speaking skill: talk about Scotland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9" y="4142742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0438" y="5316737"/>
            <a:ext cx="23354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Guessing: What country is it?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146321" cy="196655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Work in pairs. Discuss and choose the correct answer A, B, or C. (p. 130).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words in bold from the passage (1-4) with their meanings (a-d).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Read the passage again and choose the correct answer A, B, or C.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142519"/>
            <a:ext cx="6156385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Work in pairs. Note two things you like about New Zealand. Share them with your partner.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Work in groups. Prepare a short introduction of Scotland and present it to the class.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3162684"/>
            <a:ext cx="758915" cy="98005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8" y="4481397"/>
            <a:ext cx="792397" cy="83534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245" y="6062235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76130" y="5628479"/>
            <a:ext cx="604309" cy="43375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615638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491956"/>
            <a:ext cx="6156385" cy="44428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942183" y="14330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032" y="143796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Guessing: What country is it?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7081" y="456937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2" y="90630"/>
            <a:ext cx="1344559" cy="1277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9852" y="544149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9083F0-B90A-9A19-4719-5728AB59B447}"/>
              </a:ext>
            </a:extLst>
          </p:cNvPr>
          <p:cNvSpPr txBox="1"/>
          <p:nvPr/>
        </p:nvSpPr>
        <p:spPr>
          <a:xfrm>
            <a:off x="3243942" y="3592286"/>
            <a:ext cx="547551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Nhờ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BTV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chèn</a:t>
            </a:r>
            <a:r>
              <a:rPr lang="en-US" sz="2000" b="1" dirty="0">
                <a:solidFill>
                  <a:srgbClr val="FF0000"/>
                </a:solidFill>
              </a:rPr>
              <a:t> video </a:t>
            </a:r>
            <a:r>
              <a:rPr lang="en-US" sz="2000" b="1" dirty="0" err="1">
                <a:solidFill>
                  <a:srgbClr val="FF0000"/>
                </a:solidFill>
              </a:rPr>
              <a:t>sau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khi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đã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cắt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vào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đây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149871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Guessing: What country is it?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6146321" cy="196655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Work in pairs. Discuss and choose the correct answer A, B, or C. (p. 130).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Read the passage and match the words in bold from the passage (1-4) with their meanings (a-d).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Read the passage again and choose the correct answer A, B, or C. (p. 130)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28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6" y="1917539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shining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lấp</a:t>
            </a:r>
            <a:r>
              <a:rPr lang="en-US" sz="2800" dirty="0"/>
              <a:t> </a:t>
            </a:r>
            <a:r>
              <a:rPr lang="en-US" sz="2800" dirty="0" err="1"/>
              <a:t>lánh</a:t>
            </a:r>
            <a:r>
              <a:rPr lang="en-US" sz="2800" dirty="0"/>
              <a:t>, </a:t>
            </a:r>
            <a:r>
              <a:rPr lang="en-US" sz="2800" dirty="0" err="1"/>
              <a:t>tỏa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076230" y="3205550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ˈʃaɪ.nɪŋ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3" name="shining ">
            <a:hlinkClick r:id="" action="ppaction://media"/>
            <a:extLst>
              <a:ext uri="{FF2B5EF4-FFF2-40B4-BE49-F238E27FC236}">
                <a16:creationId xmlns:a16="http://schemas.microsoft.com/office/drawing/2014/main" id="{4082557E-8EC1-CAA4-D110-B1DF414B3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3200" y="4924245"/>
            <a:ext cx="785222" cy="785222"/>
          </a:xfrm>
          <a:prstGeom prst="rect">
            <a:avLst/>
          </a:prstGeom>
        </p:spPr>
      </p:pic>
      <p:pic>
        <p:nvPicPr>
          <p:cNvPr id="1026" name="Picture 2" descr="abstract background animation shining light radial Stock Footage Video  (100% Royalty-free) 1020615979 | Shutterstock">
            <a:extLst>
              <a:ext uri="{FF2B5EF4-FFF2-40B4-BE49-F238E27FC236}">
                <a16:creationId xmlns:a16="http://schemas.microsoft.com/office/drawing/2014/main" id="{3DFE1CF9-AC18-40F7-8F1C-A8EE2B1E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41" y="2222490"/>
            <a:ext cx="4975451" cy="280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73149" y="1887691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historic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6693" y="4000866"/>
            <a:ext cx="4951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,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trong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33935" y="3136047"/>
            <a:ext cx="2728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hɪˈstɒr.ɪk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3" name="historic ">
            <a:hlinkClick r:id="" action="ppaction://media"/>
            <a:extLst>
              <a:ext uri="{FF2B5EF4-FFF2-40B4-BE49-F238E27FC236}">
                <a16:creationId xmlns:a16="http://schemas.microsoft.com/office/drawing/2014/main" id="{5B7DCDF8-9535-869C-B34B-F8194EE150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3804" y="5113590"/>
            <a:ext cx="819124" cy="819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8C68D8-4763-F6F7-1A66-E1FD8B2B3968}"/>
              </a:ext>
            </a:extLst>
          </p:cNvPr>
          <p:cNvSpPr txBox="1"/>
          <p:nvPr/>
        </p:nvSpPr>
        <p:spPr>
          <a:xfrm>
            <a:off x="6873251" y="1291740"/>
            <a:ext cx="4586742" cy="3513832"/>
          </a:xfrm>
          <a:prstGeom prst="cloudCallout">
            <a:avLst>
              <a:gd name="adj1" fmla="val -67231"/>
              <a:gd name="adj2" fmla="val 59712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important or likely to be important in history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6706" y="1930519"/>
            <a:ext cx="5231128" cy="1015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>
                <a:solidFill>
                  <a:srgbClr val="F7941E"/>
                </a:solidFill>
              </a:rPr>
              <a:t>rich</a:t>
            </a:r>
            <a:r>
              <a:rPr lang="en-US" sz="60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6" y="3951881"/>
            <a:ext cx="49511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2181641" y="3122060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rɪtʃ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3" name="rich ">
            <a:hlinkClick r:id="" action="ppaction://media"/>
            <a:extLst>
              <a:ext uri="{FF2B5EF4-FFF2-40B4-BE49-F238E27FC236}">
                <a16:creationId xmlns:a16="http://schemas.microsoft.com/office/drawing/2014/main" id="{21611E2F-DAF3-7B93-A6D6-D95E3BBB0F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9413" y="4773872"/>
            <a:ext cx="843157" cy="843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38586-01D7-41B5-5DE8-E5681FDC8D48}"/>
              </a:ext>
            </a:extLst>
          </p:cNvPr>
          <p:cNvSpPr txBox="1"/>
          <p:nvPr/>
        </p:nvSpPr>
        <p:spPr>
          <a:xfrm>
            <a:off x="6291943" y="1564292"/>
            <a:ext cx="5159840" cy="2764215"/>
          </a:xfrm>
          <a:prstGeom prst="cloudCallout">
            <a:avLst>
              <a:gd name="adj1" fmla="val -68364"/>
              <a:gd name="adj2" fmla="val 6858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having or containing a large amount of something desirable or valuable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46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3183</TotalTime>
  <Words>1266</Words>
  <Application>Microsoft Office PowerPoint</Application>
  <PresentationFormat>Widescreen</PresentationFormat>
  <Paragraphs>142</Paragraphs>
  <Slides>21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Calibri (Body)</vt:lpstr>
      <vt:lpstr>Calibri Light</vt:lpstr>
      <vt:lpstr>ChronicaPro-Bold</vt:lpstr>
      <vt:lpstr>ChronicaPro-Book</vt:lpstr>
      <vt:lpstr>ChronicaProBookIt</vt:lpstr>
      <vt:lpstr>ChronicaPro-Medium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NGOC ANH</cp:lastModifiedBy>
  <cp:revision>215</cp:revision>
  <dcterms:created xsi:type="dcterms:W3CDTF">2020-12-09T02:04:09Z</dcterms:created>
  <dcterms:modified xsi:type="dcterms:W3CDTF">2022-05-03T10:48:46Z</dcterms:modified>
</cp:coreProperties>
</file>